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mp4" ContentType="video/mp4"/>
  <Default Extension="emf" ContentType="image/x-em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4" r:id="rId6"/>
    <p:sldId id="261" r:id="rId7"/>
    <p:sldId id="259" r:id="rId8"/>
    <p:sldId id="266" r:id="rId9"/>
    <p:sldId id="263" r:id="rId10"/>
    <p:sldId id="267" r:id="rId11"/>
    <p:sldId id="265" r:id="rId12"/>
    <p:sldId id="268" r:id="rId13"/>
    <p:sldId id="269" r:id="rId14"/>
    <p:sldId id="270" r:id="rId15"/>
    <p:sldId id="271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/>
    <p:restoredTop sz="94671"/>
  </p:normalViewPr>
  <p:slideViewPr>
    <p:cSldViewPr snapToGrid="0" snapToObjects="1">
      <p:cViewPr>
        <p:scale>
          <a:sx n="65" d="100"/>
          <a:sy n="65" d="100"/>
        </p:scale>
        <p:origin x="108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>
</file>

<file path=ppt/media/image3.tif>
</file>

<file path=ppt/media/image4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602099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5186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0556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1608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442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443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95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0980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109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825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8.png"/><Relationship Id="rId6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hyperlink" Target="http://www.robots.ox.ac.uk/~vgg/hzbook/" TargetMode="Externa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mind.com/research/dqn/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hyperlink" Target="https://en.wikipedia.org/wiki/Two-streams_hypothesis#Ventral_stream" TargetMode="External"/><Relationship Id="rId5" Type="http://schemas.openxmlformats.org/officeDocument/2006/relationships/hyperlink" Target="https://mechanism.ucsd.edu/teaching/w12/philneuro/milner.twovisualsystemre-viewed.2008.pdf" TargetMode="Externa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chanism.ucsd.edu/teaching/w12/philneuro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mechanism.ucsd.edu/teaching/w12/philneuro/milner.twovisualsystemre-viewed.2008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ell.com/neuron/pdf/S0896-6273(17)30509-3.pdf?code=cell-site" TargetMode="External"/><Relationship Id="rId4" Type="http://schemas.openxmlformats.org/officeDocument/2006/relationships/hyperlink" Target="https://deepmind.com/blog/grid-cells/" TargetMode="Externa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obotics + 3D Vision: Eye-Brain-Hand System…"/>
          <p:cNvSpPr txBox="1"/>
          <p:nvPr/>
        </p:nvSpPr>
        <p:spPr>
          <a:xfrm>
            <a:off x="1324260" y="3638119"/>
            <a:ext cx="9743052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latin typeface="Century" charset="0"/>
                <a:ea typeface="Century" charset="0"/>
                <a:cs typeface="Century" charset="0"/>
              </a:rPr>
              <a:t>Robotics + 3D Vision: Eye-Brain-Hand System</a:t>
            </a: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latin typeface="Century" charset="0"/>
              <a:ea typeface="Century" charset="0"/>
              <a:cs typeface="Century" charset="0"/>
            </a:endParaRPr>
          </a:p>
          <a:p>
            <a:pPr algn="l" defTabSz="457200">
              <a:lnSpc>
                <a:spcPts val="4400"/>
              </a:lnSpc>
              <a:defRPr sz="2500" b="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latin typeface="Century" charset="0"/>
                <a:ea typeface="Century" charset="0"/>
                <a:cs typeface="Century" charset="0"/>
              </a:rPr>
              <a:t>yanheling@chuangxin.com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260" y="6387379"/>
            <a:ext cx="2312640" cy="5155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4515660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Depth Camera Overview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矩形 2"/>
          <p:cNvSpPr/>
          <p:nvPr/>
        </p:nvSpPr>
        <p:spPr>
          <a:xfrm>
            <a:off x="5569782" y="1614902"/>
            <a:ext cx="30729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Depth Camera</a:t>
            </a:r>
            <a:endParaRPr lang="zh-CN" altLang="en-US" dirty="0"/>
          </a:p>
        </p:txBody>
      </p:sp>
      <p:sp>
        <p:nvSpPr>
          <p:cNvPr id="4" name="左大括号 3"/>
          <p:cNvSpPr/>
          <p:nvPr/>
        </p:nvSpPr>
        <p:spPr>
          <a:xfrm rot="5400000">
            <a:off x="6857629" y="-305171"/>
            <a:ext cx="497303" cy="5260779"/>
          </a:xfrm>
          <a:prstGeom prst="lef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786993" y="2804702"/>
            <a:ext cx="30729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Triangulation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8358060" y="2804701"/>
            <a:ext cx="30729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Time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325934" y="3811093"/>
            <a:ext cx="30729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Stereo</a:t>
            </a:r>
            <a:endParaRPr lang="zh-CN" altLang="en-US" dirty="0"/>
          </a:p>
        </p:txBody>
      </p:sp>
      <p:sp>
        <p:nvSpPr>
          <p:cNvPr id="28" name="左大括号 27"/>
          <p:cNvSpPr/>
          <p:nvPr/>
        </p:nvSpPr>
        <p:spPr>
          <a:xfrm rot="5400000">
            <a:off x="3863302" y="1348560"/>
            <a:ext cx="350362" cy="4352101"/>
          </a:xfrm>
          <a:prstGeom prst="lef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86765" y="3731760"/>
            <a:ext cx="30729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smtClean="0">
                <a:latin typeface="Century Schoolbook" charset="0"/>
                <a:ea typeface="Century Schoolbook" charset="0"/>
                <a:cs typeface="Century Schoolbook" charset="0"/>
              </a:rPr>
              <a:t>Structured Light</a:t>
            </a:r>
            <a:endParaRPr lang="zh-CN" altLang="en-US" dirty="0"/>
          </a:p>
        </p:txBody>
      </p:sp>
      <p:sp>
        <p:nvSpPr>
          <p:cNvPr id="30" name="左大括号 29"/>
          <p:cNvSpPr/>
          <p:nvPr/>
        </p:nvSpPr>
        <p:spPr>
          <a:xfrm rot="5400000">
            <a:off x="1764398" y="3380520"/>
            <a:ext cx="196064" cy="2385727"/>
          </a:xfrm>
          <a:prstGeom prst="lef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9994" y="4792304"/>
            <a:ext cx="10791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Active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2424351" y="4765428"/>
            <a:ext cx="12618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smtClean="0">
                <a:latin typeface="Century Schoolbook" charset="0"/>
                <a:ea typeface="Century Schoolbook" charset="0"/>
                <a:cs typeface="Century Schoolbook" charset="0"/>
              </a:rPr>
              <a:t>Passive</a:t>
            </a:r>
            <a:endParaRPr lang="zh-CN" altLang="en-US" dirty="0"/>
          </a:p>
        </p:txBody>
      </p:sp>
      <p:sp>
        <p:nvSpPr>
          <p:cNvPr id="32" name="左大括号 31"/>
          <p:cNvSpPr/>
          <p:nvPr/>
        </p:nvSpPr>
        <p:spPr>
          <a:xfrm rot="5400000">
            <a:off x="6116502" y="3380520"/>
            <a:ext cx="196064" cy="2385727"/>
          </a:xfrm>
          <a:prstGeom prst="lef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52649" y="4765428"/>
            <a:ext cx="1125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Single</a:t>
            </a:r>
          </a:p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Frame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6929747" y="4762080"/>
            <a:ext cx="11256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Multi</a:t>
            </a:r>
          </a:p>
          <a:p>
            <a:r>
              <a:rPr lang="en-US" altLang="zh-CN" b="0" dirty="0" smtClean="0">
                <a:latin typeface="Century Schoolbook" charset="0"/>
                <a:ea typeface="Century Schoolbook" charset="0"/>
                <a:cs typeface="Century Schoolbook" charset="0"/>
              </a:rPr>
              <a:t>Frame</a:t>
            </a:r>
            <a:endParaRPr lang="zh-CN" altLang="en-US" dirty="0"/>
          </a:p>
        </p:txBody>
      </p:sp>
      <p:sp>
        <p:nvSpPr>
          <p:cNvPr id="35" name="左大括号 34"/>
          <p:cNvSpPr/>
          <p:nvPr/>
        </p:nvSpPr>
        <p:spPr>
          <a:xfrm rot="5400000">
            <a:off x="9737608" y="2325997"/>
            <a:ext cx="196064" cy="2385727"/>
          </a:xfrm>
          <a:prstGeom prst="lef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742529" y="3746795"/>
            <a:ext cx="18004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smtClean="0">
                <a:latin typeface="Century Schoolbook" charset="0"/>
                <a:ea typeface="Century Schoolbook" charset="0"/>
                <a:cs typeface="Century Schoolbook" charset="0"/>
              </a:rPr>
              <a:t>Direct TOF</a:t>
            </a:r>
            <a:endParaRPr lang="en-US" altLang="zh-CN" b="0" dirty="0" smtClean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820133" y="3755786"/>
            <a:ext cx="24913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smtClean="0">
                <a:latin typeface="Century Schoolbook" charset="0"/>
                <a:ea typeface="Century Schoolbook" charset="0"/>
                <a:cs typeface="Century Schoolbook" charset="0"/>
              </a:rPr>
              <a:t>Phase Detection</a:t>
            </a:r>
            <a:endParaRPr lang="en-US" altLang="zh-CN" b="0" dirty="0" smtClean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565" y="6100658"/>
            <a:ext cx="3973405" cy="327687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551" y="6528612"/>
            <a:ext cx="4980170" cy="2848918"/>
          </a:xfrm>
          <a:prstGeom prst="rect">
            <a:avLst/>
          </a:prstGeom>
        </p:spPr>
      </p:pic>
      <p:pic>
        <p:nvPicPr>
          <p:cNvPr id="21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47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425917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3D Vision: An 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E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xample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" name="矩形 1"/>
          <p:cNvSpPr/>
          <p:nvPr/>
        </p:nvSpPr>
        <p:spPr>
          <a:xfrm>
            <a:off x="505992" y="2273377"/>
            <a:ext cx="3339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smtClean="0">
                <a:latin typeface="Century Schoolbook" charset="0"/>
                <a:ea typeface="Century Schoolbook" charset="0"/>
                <a:cs typeface="Century Schoolbook" charset="0"/>
              </a:rPr>
              <a:t>Geometry Recognition</a:t>
            </a:r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2410686" y="5536278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48935" y="6187439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565856" y="6422964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49779" y="5843849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3169919" y="4982100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153592" y="5201004"/>
            <a:ext cx="72000" cy="72000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192375" y="6021183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330624" y="6672344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347545" y="6907869"/>
            <a:ext cx="72000" cy="72000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231468" y="6328754"/>
            <a:ext cx="72000" cy="72000"/>
          </a:xfrm>
          <a:prstGeom prst="ellipse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951608" y="5467005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935281" y="5685909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551708" y="6871853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568629" y="7107378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3316772" y="7356758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333693" y="7592283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969818" y="7403864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986739" y="7639389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2751507" y="7888769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3768428" y="8124294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3638200" y="4486111"/>
            <a:ext cx="72000" cy="720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621873" y="4705015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419889" y="4971016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03562" y="5189920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269965" y="4003973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5253638" y="4222877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051654" y="4488878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7035327" y="4707782"/>
            <a:ext cx="72000" cy="72000"/>
          </a:xfrm>
          <a:prstGeom prst="ellipse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06833" y="7705892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1623754" y="7941417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2388522" y="8190797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3405443" y="8426322"/>
            <a:ext cx="72000" cy="7200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81438" y="3625542"/>
            <a:ext cx="6502400" cy="547842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or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in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max_iteration</a:t>
            </a:r>
            <a:endParaRPr lang="en-US" altLang="zh-CN" sz="2000" dirty="0" smtClean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random pick 3 points</a:t>
            </a:r>
            <a:endParaRPr lang="en-US" altLang="zh-CN" sz="2000" dirty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fit a plane by 3 points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for j in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num_of_point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endParaRPr lang="en-US" altLang="zh-CN" sz="2000" dirty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if inlier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Num_inlier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++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if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Num_inlier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&gt;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max_Num_inlier</a:t>
            </a:r>
            <a:endParaRPr lang="en-US" altLang="zh-CN" sz="2000" dirty="0" smtClean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max_Num_inlier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Num_inlier</a:t>
            </a:r>
            <a:endParaRPr lang="en-US" altLang="zh-CN" sz="2000" dirty="0" smtClean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		A, B, C =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plane_param</a:t>
            </a:r>
            <a:endParaRPr lang="en-US" altLang="zh-CN" sz="2000" dirty="0" smtClean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endParaRPr lang="en-US" altLang="zh-CN" dirty="0" smtClean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52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017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4138954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Planning: An 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E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xample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52" name="BeliefNetwor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373" y="2764359"/>
            <a:ext cx="10723418" cy="603192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95373" y="1983193"/>
            <a:ext cx="54761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0" dirty="0" smtClean="0"/>
              <a:t>Motion planning under biased tracking</a:t>
            </a:r>
            <a:endParaRPr lang="zh-CN" altLang="en-US" b="0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369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387445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Extrinsic Calibration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cxnSp>
        <p:nvCxnSpPr>
          <p:cNvPr id="3" name="直线连接符 2"/>
          <p:cNvCxnSpPr/>
          <p:nvPr/>
        </p:nvCxnSpPr>
        <p:spPr>
          <a:xfrm flipH="1">
            <a:off x="1752602" y="2692397"/>
            <a:ext cx="16933" cy="10837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head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直线连接符 6"/>
          <p:cNvCxnSpPr/>
          <p:nvPr/>
        </p:nvCxnSpPr>
        <p:spPr>
          <a:xfrm flipH="1" flipV="1">
            <a:off x="1752602" y="3776131"/>
            <a:ext cx="558799" cy="491066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head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线连接符 9"/>
          <p:cNvCxnSpPr/>
          <p:nvPr/>
        </p:nvCxnSpPr>
        <p:spPr>
          <a:xfrm flipH="1">
            <a:off x="1769536" y="3081863"/>
            <a:ext cx="1346199" cy="69426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head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线连接符 10"/>
          <p:cNvCxnSpPr/>
          <p:nvPr/>
        </p:nvCxnSpPr>
        <p:spPr>
          <a:xfrm flipH="1" flipV="1">
            <a:off x="8619066" y="1388531"/>
            <a:ext cx="1134534" cy="2726266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线连接符 12"/>
          <p:cNvCxnSpPr/>
          <p:nvPr/>
        </p:nvCxnSpPr>
        <p:spPr>
          <a:xfrm flipH="1">
            <a:off x="7332133" y="1388530"/>
            <a:ext cx="1286933" cy="95673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罐形 14"/>
          <p:cNvSpPr/>
          <p:nvPr/>
        </p:nvSpPr>
        <p:spPr>
          <a:xfrm>
            <a:off x="9423400" y="4047064"/>
            <a:ext cx="660400" cy="440266"/>
          </a:xfrm>
          <a:prstGeom prst="can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21" name="直线连接符 20"/>
          <p:cNvCxnSpPr/>
          <p:nvPr/>
        </p:nvCxnSpPr>
        <p:spPr>
          <a:xfrm flipH="1">
            <a:off x="5757333" y="2332565"/>
            <a:ext cx="1574800" cy="1269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线连接符 23"/>
          <p:cNvCxnSpPr/>
          <p:nvPr/>
        </p:nvCxnSpPr>
        <p:spPr>
          <a:xfrm>
            <a:off x="5757333" y="2345263"/>
            <a:ext cx="0" cy="109220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线连接符 26"/>
          <p:cNvCxnSpPr/>
          <p:nvPr/>
        </p:nvCxnSpPr>
        <p:spPr>
          <a:xfrm flipH="1">
            <a:off x="5757333" y="3424765"/>
            <a:ext cx="1574800" cy="1269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直线连接符 27"/>
          <p:cNvCxnSpPr/>
          <p:nvPr/>
        </p:nvCxnSpPr>
        <p:spPr>
          <a:xfrm>
            <a:off x="7332133" y="3412063"/>
            <a:ext cx="0" cy="109220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直线连接符 28"/>
          <p:cNvCxnSpPr/>
          <p:nvPr/>
        </p:nvCxnSpPr>
        <p:spPr>
          <a:xfrm flipH="1">
            <a:off x="5740399" y="4474632"/>
            <a:ext cx="1574800" cy="1269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直线连接符 29"/>
          <p:cNvCxnSpPr/>
          <p:nvPr/>
        </p:nvCxnSpPr>
        <p:spPr>
          <a:xfrm flipH="1">
            <a:off x="5740400" y="3843863"/>
            <a:ext cx="833966" cy="64346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直线连接符 31"/>
          <p:cNvCxnSpPr/>
          <p:nvPr/>
        </p:nvCxnSpPr>
        <p:spPr>
          <a:xfrm>
            <a:off x="6574366" y="2891363"/>
            <a:ext cx="0" cy="95673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线连接符 34"/>
          <p:cNvCxnSpPr/>
          <p:nvPr/>
        </p:nvCxnSpPr>
        <p:spPr>
          <a:xfrm flipH="1">
            <a:off x="6574366" y="2878665"/>
            <a:ext cx="1079500" cy="16931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85" y="6136331"/>
            <a:ext cx="3441700" cy="1104900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475324" y="8460200"/>
            <a:ext cx="31133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Multiview-Geometry-3D vision</a:t>
            </a:r>
            <a:endParaRPr lang="zh-CN" altLang="en-US" sz="1600" b="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1" name="Reading Material:"/>
          <p:cNvSpPr txBox="1"/>
          <p:nvPr/>
        </p:nvSpPr>
        <p:spPr>
          <a:xfrm>
            <a:off x="524626" y="7861506"/>
            <a:ext cx="2370842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800"/>
              </a:lnSpc>
              <a:defRPr sz="20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Reading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Material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s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459018" y="6365615"/>
            <a:ext cx="46586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800" b="0" dirty="0" smtClean="0">
                <a:latin typeface="Century Schoolbook" charset="0"/>
                <a:ea typeface="Century Schoolbook" charset="0"/>
                <a:cs typeface="Century Schoolbook" charset="0"/>
              </a:rPr>
              <a:t>Solve by </a:t>
            </a:r>
            <a:r>
              <a:rPr lang="en-US" altLang="zh-CN" sz="1800" b="0" dirty="0" err="1" smtClean="0">
                <a:latin typeface="Century Schoolbook" charset="0"/>
                <a:ea typeface="Century Schoolbook" charset="0"/>
                <a:cs typeface="Century Schoolbook" charset="0"/>
              </a:rPr>
              <a:t>Levenberg-Marguardt</a:t>
            </a:r>
            <a:r>
              <a:rPr lang="en-US" altLang="zh-CN" sz="1800" b="0" dirty="0" smtClean="0">
                <a:latin typeface="Century Schoolbook" charset="0"/>
                <a:ea typeface="Century Schoolbook" charset="0"/>
                <a:cs typeface="Century Schoolbook" charset="0"/>
              </a:rPr>
              <a:t> Method</a:t>
            </a:r>
            <a:r>
              <a:rPr lang="zh-CN" altLang="en-US" sz="1800" b="0"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lang="en-US" altLang="zh-CN" sz="1800" b="0" dirty="0" smtClean="0">
                <a:latin typeface="Century Schoolbook" charset="0"/>
                <a:ea typeface="Century Schoolbook" charset="0"/>
                <a:cs typeface="Century Schoolbook" charset="0"/>
              </a:rPr>
              <a:t>or</a:t>
            </a:r>
          </a:p>
          <a:p>
            <a:pPr algn="l"/>
            <a:r>
              <a:rPr lang="en-US" altLang="zh-CN" sz="1800" b="0" dirty="0" err="1">
                <a:latin typeface="Century Schoolbook" charset="0"/>
                <a:ea typeface="Century Schoolbook" charset="0"/>
                <a:cs typeface="Century Schoolbook" charset="0"/>
              </a:rPr>
              <a:t>o</a:t>
            </a:r>
            <a:r>
              <a:rPr lang="en-US" altLang="zh-CN" sz="1800" b="0" dirty="0" err="1" smtClean="0">
                <a:latin typeface="Century Schoolbook" charset="0"/>
                <a:ea typeface="Century Schoolbook" charset="0"/>
                <a:cs typeface="Century Schoolbook" charset="0"/>
              </a:rPr>
              <a:t>pencv</a:t>
            </a:r>
            <a:r>
              <a:rPr lang="en-US" altLang="zh-CN" sz="1800" b="0" dirty="0" smtClean="0">
                <a:latin typeface="Century Schoolbook" charset="0"/>
                <a:ea typeface="Century Schoolbook" charset="0"/>
                <a:cs typeface="Century Schoolbook" charset="0"/>
              </a:rPr>
              <a:t>::</a:t>
            </a:r>
            <a:r>
              <a:rPr lang="en-US" altLang="zh-CN" sz="1800" b="0" dirty="0" err="1" smtClean="0">
                <a:latin typeface="Century Schoolbook" charset="0"/>
                <a:ea typeface="Century Schoolbook" charset="0"/>
                <a:cs typeface="Century Schoolbook" charset="0"/>
              </a:rPr>
              <a:t>solvePnP</a:t>
            </a:r>
            <a:endParaRPr lang="zh-CN" altLang="en-US" sz="1800" b="0" dirty="0"/>
          </a:p>
        </p:txBody>
      </p:sp>
      <p:pic>
        <p:nvPicPr>
          <p:cNvPr id="22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49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317554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Why Simulation?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矩形 2"/>
          <p:cNvSpPr/>
          <p:nvPr/>
        </p:nvSpPr>
        <p:spPr>
          <a:xfrm>
            <a:off x="656921" y="8451411"/>
            <a:ext cx="18357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  <a:hlinkClick r:id="rId3"/>
              </a:rPr>
              <a:t>Deep-Q-Learning</a:t>
            </a:r>
            <a:endParaRPr lang="zh-CN" altLang="en-US" sz="1600" b="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Reading Material:"/>
          <p:cNvSpPr txBox="1"/>
          <p:nvPr/>
        </p:nvSpPr>
        <p:spPr>
          <a:xfrm>
            <a:off x="524626" y="7861506"/>
            <a:ext cx="2370842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800"/>
              </a:lnSpc>
              <a:defRPr sz="20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Reading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Material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s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460" y="1598362"/>
            <a:ext cx="13340007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b="0" dirty="0" smtClean="0"/>
              <a:t>For dynamical problem, an observation of state, is a result of action.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b="0" dirty="0" smtClean="0"/>
              <a:t>Q </a:t>
            </a:r>
            <a:r>
              <a:rPr lang="mr-IN" altLang="zh-CN" sz="2000" b="0" dirty="0" smtClean="0"/>
              <a:t>–</a:t>
            </a:r>
            <a:r>
              <a:rPr lang="en-US" altLang="zh-CN" sz="2000" b="0" dirty="0" smtClean="0"/>
              <a:t> Learning</a:t>
            </a:r>
            <a:endParaRPr lang="en-US" altLang="zh-CN" sz="2000" dirty="0" smtClean="0">
              <a:latin typeface="Courier" charset="0"/>
              <a:ea typeface="Courier" charset="0"/>
              <a:cs typeface="Courier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Initialize Q-values (Q(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s,a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)) 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arbitarily</a:t>
            </a: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for all state-action pairs.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For life or until learning is stopped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choose an action a in the current world state s based on current Q(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s,a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take the action a and observe the outcome state s’ and reward r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update Q(</a:t>
            </a:r>
            <a:r>
              <a:rPr lang="en-US" altLang="zh-CN" sz="2000" dirty="0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, a) = Q(s, a) + 𝛼[r + 𝛾*</a:t>
            </a:r>
            <a:r>
              <a:rPr lang="en-US" altLang="zh-CN" sz="2000" dirty="0" err="1" smtClean="0">
                <a:latin typeface="Courier" charset="0"/>
                <a:ea typeface="Courier" charset="0"/>
                <a:cs typeface="Courier" charset="0"/>
              </a:rPr>
              <a:t>maxQ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(s’, a’) </a:t>
            </a:r>
            <a:r>
              <a:rPr lang="mr-IN" altLang="zh-CN" sz="2000" dirty="0" smtClean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altLang="zh-CN" sz="2000" dirty="0" smtClean="0">
                <a:latin typeface="Courier" charset="0"/>
                <a:ea typeface="Courier" charset="0"/>
                <a:cs typeface="Courier" charset="0"/>
              </a:rPr>
              <a:t> Q(s, a)]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798700" y="4692134"/>
            <a:ext cx="65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左中括号 7"/>
          <p:cNvSpPr/>
          <p:nvPr/>
        </p:nvSpPr>
        <p:spPr>
          <a:xfrm>
            <a:off x="3898145" y="6134760"/>
            <a:ext cx="148920" cy="1035579"/>
          </a:xfrm>
          <a:prstGeom prst="leftBracke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左中括号 9"/>
          <p:cNvSpPr/>
          <p:nvPr/>
        </p:nvSpPr>
        <p:spPr>
          <a:xfrm>
            <a:off x="4812545" y="5861566"/>
            <a:ext cx="122991" cy="942858"/>
          </a:xfrm>
          <a:prstGeom prst="leftBracke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左中括号 10"/>
          <p:cNvSpPr/>
          <p:nvPr/>
        </p:nvSpPr>
        <p:spPr>
          <a:xfrm>
            <a:off x="5725887" y="5613515"/>
            <a:ext cx="122991" cy="942858"/>
          </a:xfrm>
          <a:prstGeom prst="leftBracke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左中括号 11"/>
          <p:cNvSpPr/>
          <p:nvPr/>
        </p:nvSpPr>
        <p:spPr>
          <a:xfrm>
            <a:off x="6656162" y="6002550"/>
            <a:ext cx="122991" cy="942858"/>
          </a:xfrm>
          <a:prstGeom prst="leftBracke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" name="左中括号 12"/>
          <p:cNvSpPr/>
          <p:nvPr/>
        </p:nvSpPr>
        <p:spPr>
          <a:xfrm>
            <a:off x="7527700" y="5715113"/>
            <a:ext cx="122991" cy="942858"/>
          </a:xfrm>
          <a:prstGeom prst="leftBracket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cxnSp>
        <p:nvCxnSpPr>
          <p:cNvPr id="14" name="直线连接符 13"/>
          <p:cNvCxnSpPr/>
          <p:nvPr/>
        </p:nvCxnSpPr>
        <p:spPr>
          <a:xfrm flipV="1">
            <a:off x="3898145" y="6336239"/>
            <a:ext cx="893852" cy="38752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线连接符 15"/>
          <p:cNvCxnSpPr/>
          <p:nvPr/>
        </p:nvCxnSpPr>
        <p:spPr>
          <a:xfrm flipV="1">
            <a:off x="4791997" y="6096007"/>
            <a:ext cx="916957" cy="3875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线连接符 19"/>
          <p:cNvCxnSpPr/>
          <p:nvPr/>
        </p:nvCxnSpPr>
        <p:spPr>
          <a:xfrm flipV="1">
            <a:off x="5750758" y="6452162"/>
            <a:ext cx="916957" cy="3875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线连接符 20"/>
          <p:cNvCxnSpPr/>
          <p:nvPr/>
        </p:nvCxnSpPr>
        <p:spPr>
          <a:xfrm flipV="1">
            <a:off x="6639229" y="6174965"/>
            <a:ext cx="916957" cy="3875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矩形 21"/>
          <p:cNvSpPr/>
          <p:nvPr/>
        </p:nvSpPr>
        <p:spPr>
          <a:xfrm>
            <a:off x="3726383" y="7232821"/>
            <a:ext cx="492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smtClean="0">
                <a:latin typeface="Courier" charset="0"/>
                <a:ea typeface="Courier" charset="0"/>
                <a:cs typeface="Courier" charset="0"/>
              </a:rPr>
              <a:t>s1</a:t>
            </a:r>
            <a:endParaRPr lang="zh-CN" altLang="en-US" sz="2000" b="0" dirty="0"/>
          </a:p>
        </p:txBody>
      </p:sp>
      <p:sp>
        <p:nvSpPr>
          <p:cNvPr id="24" name="矩形 23"/>
          <p:cNvSpPr/>
          <p:nvPr/>
        </p:nvSpPr>
        <p:spPr>
          <a:xfrm>
            <a:off x="4566323" y="7249754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smtClean="0">
                <a:latin typeface="Courier" charset="0"/>
                <a:ea typeface="Courier" charset="0"/>
                <a:cs typeface="Courier" charset="0"/>
              </a:rPr>
              <a:t>s2</a:t>
            </a:r>
            <a:endParaRPr lang="zh-CN" altLang="en-US" sz="2000" b="0" dirty="0"/>
          </a:p>
        </p:txBody>
      </p:sp>
      <p:sp>
        <p:nvSpPr>
          <p:cNvPr id="25" name="矩形 24"/>
          <p:cNvSpPr/>
          <p:nvPr/>
        </p:nvSpPr>
        <p:spPr>
          <a:xfrm>
            <a:off x="5479665" y="7249754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smtClean="0">
                <a:latin typeface="Courier" charset="0"/>
                <a:ea typeface="Courier" charset="0"/>
                <a:cs typeface="Courier" charset="0"/>
              </a:rPr>
              <a:t>s3</a:t>
            </a:r>
            <a:endParaRPr lang="zh-CN" altLang="en-US" sz="2000" b="0" dirty="0"/>
          </a:p>
        </p:txBody>
      </p:sp>
      <p:sp>
        <p:nvSpPr>
          <p:cNvPr id="26" name="矩形 25"/>
          <p:cNvSpPr/>
          <p:nvPr/>
        </p:nvSpPr>
        <p:spPr>
          <a:xfrm>
            <a:off x="6435019" y="7213716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smtClean="0">
                <a:latin typeface="Courier" charset="0"/>
                <a:ea typeface="Courier" charset="0"/>
                <a:cs typeface="Courier" charset="0"/>
              </a:rPr>
              <a:t>s4</a:t>
            </a:r>
            <a:endParaRPr lang="zh-CN" altLang="en-US" sz="2000" b="0" dirty="0"/>
          </a:p>
        </p:txBody>
      </p:sp>
      <p:sp>
        <p:nvSpPr>
          <p:cNvPr id="27" name="矩形 26"/>
          <p:cNvSpPr/>
          <p:nvPr/>
        </p:nvSpPr>
        <p:spPr>
          <a:xfrm>
            <a:off x="7342973" y="7213716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smtClean="0">
                <a:latin typeface="Courier" charset="0"/>
                <a:ea typeface="Courier" charset="0"/>
                <a:cs typeface="Courier" charset="0"/>
              </a:rPr>
              <a:t>s5</a:t>
            </a:r>
            <a:endParaRPr lang="zh-CN" altLang="en-US" sz="2000" b="0" dirty="0"/>
          </a:p>
        </p:txBody>
      </p:sp>
      <p:sp>
        <p:nvSpPr>
          <p:cNvPr id="28" name="矩形 27"/>
          <p:cNvSpPr/>
          <p:nvPr/>
        </p:nvSpPr>
        <p:spPr>
          <a:xfrm>
            <a:off x="4082074" y="6372555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altLang="zh-CN" sz="2000" b="0" smtClean="0">
                <a:latin typeface="Courier" charset="0"/>
                <a:ea typeface="Courier" charset="0"/>
                <a:cs typeface="Courier" charset="0"/>
              </a:rPr>
              <a:t>1</a:t>
            </a:r>
            <a:endParaRPr lang="zh-CN" altLang="en-US" sz="2000" b="0" dirty="0"/>
          </a:p>
        </p:txBody>
      </p:sp>
      <p:sp>
        <p:nvSpPr>
          <p:cNvPr id="29" name="矩形 28"/>
          <p:cNvSpPr/>
          <p:nvPr/>
        </p:nvSpPr>
        <p:spPr>
          <a:xfrm>
            <a:off x="4994137" y="6149284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smtClean="0">
                <a:latin typeface="Courier" charset="0"/>
                <a:ea typeface="Courier" charset="0"/>
                <a:cs typeface="Courier" charset="0"/>
              </a:rPr>
              <a:t>a2</a:t>
            </a:r>
            <a:endParaRPr lang="zh-CN" altLang="en-US" sz="2000" b="0" dirty="0"/>
          </a:p>
        </p:txBody>
      </p:sp>
      <p:sp>
        <p:nvSpPr>
          <p:cNvPr id="30" name="矩形 29"/>
          <p:cNvSpPr/>
          <p:nvPr/>
        </p:nvSpPr>
        <p:spPr>
          <a:xfrm>
            <a:off x="5907615" y="6471538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smtClean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altLang="zh-CN" sz="2000" b="0">
                <a:latin typeface="Courier" charset="0"/>
                <a:ea typeface="Courier" charset="0"/>
                <a:cs typeface="Courier" charset="0"/>
              </a:rPr>
              <a:t>3</a:t>
            </a:r>
            <a:endParaRPr lang="zh-CN" altLang="en-US" sz="2000" b="0" dirty="0"/>
          </a:p>
        </p:txBody>
      </p:sp>
      <p:sp>
        <p:nvSpPr>
          <p:cNvPr id="31" name="矩形 30"/>
          <p:cNvSpPr/>
          <p:nvPr/>
        </p:nvSpPr>
        <p:spPr>
          <a:xfrm>
            <a:off x="6837890" y="6194341"/>
            <a:ext cx="4924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smtClean="0">
                <a:latin typeface="Courier" charset="0"/>
                <a:ea typeface="Courier" charset="0"/>
                <a:cs typeface="Courier" charset="0"/>
              </a:rPr>
              <a:t>a4</a:t>
            </a:r>
            <a:endParaRPr lang="zh-CN" altLang="en-US" sz="2000" b="0" dirty="0"/>
          </a:p>
        </p:txBody>
      </p:sp>
      <p:pic>
        <p:nvPicPr>
          <p:cNvPr id="32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91658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4683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5400517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Proposed </a:t>
            </a:r>
            <a:r>
              <a:rPr lang="en-US" dirty="0" err="1" smtClean="0">
                <a:latin typeface="Century Schoolbook" charset="0"/>
                <a:ea typeface="Century Schoolbook" charset="0"/>
                <a:cs typeface="Century Schoolbook" charset="0"/>
              </a:rPr>
              <a:t>Deecamp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 Time Line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572244"/>
              </p:ext>
            </p:extLst>
          </p:nvPr>
        </p:nvGraphicFramePr>
        <p:xfrm>
          <a:off x="257460" y="2524539"/>
          <a:ext cx="12587360" cy="5405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46840"/>
                <a:gridCol w="3146840"/>
                <a:gridCol w="3146840"/>
                <a:gridCol w="3146840"/>
              </a:tblGrid>
              <a:tr h="662012">
                <a:tc>
                  <a:txBody>
                    <a:bodyPr/>
                    <a:lstStyle/>
                    <a:p>
                      <a:pPr algn="ctr"/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ww01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ww02</a:t>
                      </a:r>
                      <a:endParaRPr lang="zh-CN" altLang="en-US" sz="2200" dirty="0" smtClean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ww03</a:t>
                      </a:r>
                      <a:endParaRPr lang="zh-CN" altLang="en-US" sz="2200" dirty="0" smtClean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840283"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2D detection (0-1person)</a:t>
                      </a:r>
                      <a:endParaRPr kumimoji="0" lang="zh-CN" altLang="en-US" sz="2200" b="0" i="0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done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NA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NA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721647">
                <a:tc>
                  <a:txBody>
                    <a:bodyPr/>
                    <a:lstStyle/>
                    <a:p>
                      <a:pPr marL="0" marR="0" indent="0" algn="ctr" defTabSz="584200" rtl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system ramp-up (all)</a:t>
                      </a:r>
                      <a:endParaRPr kumimoji="0" lang="zh-CN" altLang="en-US" sz="22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done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NA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assemble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721647">
                <a:tc>
                  <a:txBody>
                    <a:bodyPr/>
                    <a:lstStyle/>
                    <a:p>
                      <a:pPr marL="0" marR="0" indent="0" algn="ctr" defTabSz="584200" rtl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calibration (1 person)</a:t>
                      </a:r>
                      <a:endParaRPr kumimoji="0" lang="zh-CN" altLang="en-US" sz="22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manual calibration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calibration pipeline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calibration </a:t>
                      </a:r>
                      <a:r>
                        <a:rPr lang="en-US" altLang="zh-CN" sz="2200" dirty="0" err="1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finetune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721647">
                <a:tc>
                  <a:txBody>
                    <a:bodyPr/>
                    <a:lstStyle/>
                    <a:p>
                      <a:pPr marL="0" marR="0" indent="0" algn="ctr" defTabSz="584200" rtl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planning (1-2 person)</a:t>
                      </a:r>
                      <a:endParaRPr kumimoji="0" lang="zh-CN" altLang="en-US" sz="22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study</a:t>
                      </a:r>
                      <a:r>
                        <a:rPr lang="en-US" altLang="zh-CN" sz="2200" baseline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motor</a:t>
                      </a:r>
                      <a:r>
                        <a:rPr lang="en-US" altLang="zh-CN" sz="2200" baseline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control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2D+ planning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3D planning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721647">
                <a:tc>
                  <a:txBody>
                    <a:bodyPr/>
                    <a:lstStyle/>
                    <a:p>
                      <a:pPr marL="0" marR="0" indent="0" algn="ctr" defTabSz="584200" rtl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3D vision (1-2 person)</a:t>
                      </a:r>
                      <a:endParaRPr kumimoji="0" lang="zh-CN" altLang="en-US" sz="22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get to know</a:t>
                      </a:r>
                      <a:r>
                        <a:rPr lang="en-US" altLang="zh-CN" sz="2200" baseline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3d camera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mesh building</a:t>
                      </a:r>
                      <a:endParaRPr lang="zh-CN" altLang="en-US" sz="2200" dirty="0" smtClean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plan</a:t>
                      </a:r>
                      <a:r>
                        <a:rPr lang="en-US" altLang="zh-CN" sz="2200" baseline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e fitting</a:t>
                      </a:r>
                      <a:endParaRPr lang="zh-CN" altLang="en-US" sz="2200" dirty="0" smtClean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  <a:tr h="1016367">
                <a:tc>
                  <a:txBody>
                    <a:bodyPr/>
                    <a:lstStyle/>
                    <a:p>
                      <a:pPr marL="0" marR="0" indent="0" algn="ctr" defTabSz="584200" rtl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2200" b="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production design(1-2 person)</a:t>
                      </a:r>
                      <a:endParaRPr kumimoji="0" lang="zh-CN" altLang="en-US" sz="22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entury Schoolbook" charset="0"/>
                        <a:ea typeface="Century Schoolbook" charset="0"/>
                        <a:cs typeface="Century Schoolbook" charset="0"/>
                        <a:sym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demo design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proto-type design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show-case</a:t>
                      </a:r>
                      <a:endParaRPr lang="zh-CN" altLang="en-US" sz="22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0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252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Human Eye-Brain-Hand System"/>
          <p:cNvSpPr txBox="1"/>
          <p:nvPr/>
        </p:nvSpPr>
        <p:spPr>
          <a:xfrm>
            <a:off x="346459" y="587854"/>
            <a:ext cx="6883295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Human Eye-Brain-Hand System</a:t>
            </a:r>
          </a:p>
        </p:txBody>
      </p:sp>
      <p:sp>
        <p:nvSpPr>
          <p:cNvPr id="122" name="• A majority of human tasks can be summarized as eye-brain-hand coordination…"/>
          <p:cNvSpPr txBox="1"/>
          <p:nvPr/>
        </p:nvSpPr>
        <p:spPr>
          <a:xfrm>
            <a:off x="339472" y="1516016"/>
            <a:ext cx="12032140" cy="1718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200"/>
              </a:lnSpc>
              <a:defRPr b="0"/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• A majority of human tasks can be summarized as eye-brain-hand coordination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• Two cortical systems exist, providing: 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`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vision </a:t>
            </a: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for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action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`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 </a:t>
            </a: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and `vision for perception`</a:t>
            </a:r>
          </a:p>
          <a:p>
            <a:pPr algn="l" defTabSz="457200">
              <a:lnSpc>
                <a:spcPts val="4200"/>
              </a:lnSpc>
              <a:defRPr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12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6238" y="3970326"/>
            <a:ext cx="4142752" cy="2956889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ventral stream"/>
          <p:cNvSpPr txBox="1"/>
          <p:nvPr/>
        </p:nvSpPr>
        <p:spPr>
          <a:xfrm>
            <a:off x="1917981" y="6785771"/>
            <a:ext cx="168796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ventral stream</a:t>
            </a:r>
          </a:p>
        </p:txBody>
      </p:sp>
      <p:sp>
        <p:nvSpPr>
          <p:cNvPr id="125" name="dorsal stream"/>
          <p:cNvSpPr txBox="1"/>
          <p:nvPr/>
        </p:nvSpPr>
        <p:spPr>
          <a:xfrm>
            <a:off x="3181494" y="3950077"/>
            <a:ext cx="1574150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dorsal stream</a:t>
            </a:r>
          </a:p>
        </p:txBody>
      </p:sp>
      <p:pic>
        <p:nvPicPr>
          <p:cNvPr id="12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6657" y="3844100"/>
            <a:ext cx="5683208" cy="320934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Where"/>
          <p:cNvSpPr txBox="1"/>
          <p:nvPr/>
        </p:nvSpPr>
        <p:spPr>
          <a:xfrm>
            <a:off x="8306709" y="3950077"/>
            <a:ext cx="803105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Where</a:t>
            </a:r>
          </a:p>
        </p:txBody>
      </p:sp>
      <p:sp>
        <p:nvSpPr>
          <p:cNvPr id="128" name="What"/>
          <p:cNvSpPr txBox="1"/>
          <p:nvPr/>
        </p:nvSpPr>
        <p:spPr>
          <a:xfrm>
            <a:off x="8364417" y="6785771"/>
            <a:ext cx="687689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What</a:t>
            </a:r>
          </a:p>
        </p:txBody>
      </p:sp>
      <p:sp>
        <p:nvSpPr>
          <p:cNvPr id="129" name="v1: absolute disparity…"/>
          <p:cNvSpPr txBox="1"/>
          <p:nvPr/>
        </p:nvSpPr>
        <p:spPr>
          <a:xfrm>
            <a:off x="9727316" y="7504232"/>
            <a:ext cx="1891543" cy="1744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200"/>
              </a:lnSpc>
              <a:defRPr sz="1400" b="0">
                <a:solidFill>
                  <a:srgbClr val="222222"/>
                </a:solidFill>
              </a:defRPr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v1: absolute disparity</a:t>
            </a:r>
          </a:p>
          <a:p>
            <a:pPr algn="l" defTabSz="457200">
              <a:lnSpc>
                <a:spcPts val="3200"/>
              </a:lnSpc>
              <a:defRPr sz="1400" b="0">
                <a:solidFill>
                  <a:srgbClr val="222222"/>
                </a:solidFill>
              </a:defRPr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v2: relative dispartiy</a:t>
            </a:r>
          </a:p>
          <a:p>
            <a:pPr algn="l" defTabSz="457200">
              <a:lnSpc>
                <a:spcPts val="3200"/>
              </a:lnSpc>
              <a:defRPr sz="1400" b="0">
                <a:solidFill>
                  <a:srgbClr val="222222"/>
                </a:solidFill>
              </a:defRPr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v4: relative dispartiy </a:t>
            </a:r>
          </a:p>
          <a:p>
            <a:pPr algn="l" defTabSz="457200">
              <a:lnSpc>
                <a:spcPts val="3200"/>
              </a:lnSpc>
              <a:defRPr sz="1400" b="0">
                <a:solidFill>
                  <a:srgbClr val="222222"/>
                </a:solidFill>
              </a:defRPr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v5: relative disparity</a:t>
            </a:r>
          </a:p>
        </p:txBody>
      </p:sp>
      <p:sp>
        <p:nvSpPr>
          <p:cNvPr id="130" name="binocular neurons"/>
          <p:cNvSpPr txBox="1"/>
          <p:nvPr/>
        </p:nvSpPr>
        <p:spPr>
          <a:xfrm>
            <a:off x="7118172" y="8068985"/>
            <a:ext cx="1601400" cy="51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200"/>
              </a:lnSpc>
              <a:defRPr sz="1400" b="0">
                <a:solidFill>
                  <a:srgbClr val="222222"/>
                </a:solidFill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binocular neurons</a:t>
            </a:r>
          </a:p>
        </p:txBody>
      </p:sp>
      <p:sp>
        <p:nvSpPr>
          <p:cNvPr id="131" name="线条"/>
          <p:cNvSpPr/>
          <p:nvPr/>
        </p:nvSpPr>
        <p:spPr>
          <a:xfrm flipV="1">
            <a:off x="8799145" y="8036951"/>
            <a:ext cx="786058" cy="275199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2" name="线条"/>
          <p:cNvSpPr/>
          <p:nvPr/>
        </p:nvSpPr>
        <p:spPr>
          <a:xfrm>
            <a:off x="8799274" y="8444894"/>
            <a:ext cx="786224" cy="29454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Reading Material:"/>
          <p:cNvSpPr txBox="1"/>
          <p:nvPr/>
        </p:nvSpPr>
        <p:spPr>
          <a:xfrm>
            <a:off x="499880" y="7879597"/>
            <a:ext cx="2370842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800"/>
              </a:lnSpc>
              <a:defRPr sz="20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Reading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Material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s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99880" y="8376265"/>
            <a:ext cx="340990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457200">
              <a:lnSpc>
                <a:spcPts val="3600"/>
              </a:lnSpc>
              <a:defRPr sz="1600" b="0" u="sng">
                <a:solidFill>
                  <a:srgbClr val="0000EE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en-US" altLang="zh-CN" dirty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Two-streams </a:t>
            </a:r>
            <a:r>
              <a:rPr lang="en-US" altLang="zh-CN" dirty="0" err="1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hypothesis</a:t>
            </a:r>
            <a:r>
              <a:rPr lang="en-US" altLang="zh-CN" dirty="0" err="1">
                <a:latin typeface="Century Schoolbook" charset="0"/>
                <a:ea typeface="Century Schoolbook" charset="0"/>
                <a:cs typeface="Century Schoolbook" charset="0"/>
                <a:hlinkClick r:id="rId5"/>
              </a:rPr>
              <a:t>re</a:t>
            </a:r>
            <a:r>
              <a:rPr lang="en-US" altLang="zh-CN" dirty="0">
                <a:latin typeface="Century Schoolbook" charset="0"/>
                <a:ea typeface="Century Schoolbook" charset="0"/>
                <a:cs typeface="Century Schoolbook" charset="0"/>
                <a:hlinkClick r:id="rId5"/>
              </a:rPr>
              <a:t>-viewed</a:t>
            </a:r>
            <a:endParaRPr lang="en-US" altLang="zh-CN" dirty="0">
              <a:latin typeface="Century Schoolbook" charset="0"/>
              <a:ea typeface="Century Schoolbook" charset="0"/>
              <a:cs typeface="Century Schoolbook" charset="0"/>
              <a:hlinkClick r:id="rId4"/>
            </a:endParaRPr>
          </a:p>
        </p:txBody>
      </p:sp>
      <p:pic>
        <p:nvPicPr>
          <p:cNvPr id="17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087" y="72354"/>
            <a:ext cx="2312640" cy="5155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uman Eye-Brain-Hand System"/>
          <p:cNvSpPr txBox="1"/>
          <p:nvPr/>
        </p:nvSpPr>
        <p:spPr>
          <a:xfrm>
            <a:off x="346459" y="587854"/>
            <a:ext cx="6883295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Human Eye-Brain-Hand System</a:t>
            </a:r>
          </a:p>
        </p:txBody>
      </p:sp>
      <p:sp>
        <p:nvSpPr>
          <p:cNvPr id="136" name="vision for action vs. vision for perception"/>
          <p:cNvSpPr txBox="1"/>
          <p:nvPr/>
        </p:nvSpPr>
        <p:spPr>
          <a:xfrm>
            <a:off x="343323" y="1950919"/>
            <a:ext cx="5440592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000"/>
              </a:lnSpc>
              <a:defRPr sz="2200" b="0"/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 vision for action vs. vision for perception</a:t>
            </a:r>
          </a:p>
        </p:txBody>
      </p:sp>
      <p:sp>
        <p:nvSpPr>
          <p:cNvPr id="137" name="Two visual systems re-viewed.…"/>
          <p:cNvSpPr txBox="1"/>
          <p:nvPr/>
        </p:nvSpPr>
        <p:spPr>
          <a:xfrm>
            <a:off x="499880" y="8274945"/>
            <a:ext cx="625509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3600"/>
              </a:lnSpc>
              <a:defRPr sz="1600" b="0" u="sng">
                <a:solidFill>
                  <a:srgbClr val="0000EE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>
                <a:latin typeface="Century Schoolbook" charset="0"/>
                <a:ea typeface="Century Schoolbook" charset="0"/>
                <a:cs typeface="Century Schoolbook" charset="0"/>
                <a:hlinkClick r:id="rId2"/>
              </a:rPr>
              <a:t>Two visual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  <a:hlinkClick r:id="rId2"/>
              </a:rPr>
              <a:t>systems</a:t>
            </a:r>
            <a:r>
              <a:rPr u="none" dirty="0" smtClean="0">
                <a:solidFill>
                  <a:srgbClr val="000000"/>
                </a:solidFill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  <a:endParaRPr u="none" dirty="0">
              <a:solidFill>
                <a:srgbClr val="000000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3600"/>
              </a:lnSpc>
              <a:defRPr sz="1600" b="0" u="sng">
                <a:solidFill>
                  <a:srgbClr val="0000EE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  <a:hlinkClick r:id="rId3"/>
              </a:rPr>
              <a:t>Neural </a:t>
            </a:r>
            <a:r>
              <a:rPr dirty="0">
                <a:latin typeface="Century Schoolbook" charset="0"/>
                <a:ea typeface="Century Schoolbook" charset="0"/>
                <a:cs typeface="Century Schoolbook" charset="0"/>
                <a:hlinkClick r:id="rId3"/>
              </a:rPr>
              <a:t>science of vision</a:t>
            </a:r>
          </a:p>
        </p:txBody>
      </p:sp>
      <p:sp>
        <p:nvSpPr>
          <p:cNvPr id="138" name="Reading Material:"/>
          <p:cNvSpPr txBox="1"/>
          <p:nvPr/>
        </p:nvSpPr>
        <p:spPr>
          <a:xfrm>
            <a:off x="499880" y="7882932"/>
            <a:ext cx="2370842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800"/>
              </a:lnSpc>
              <a:defRPr sz="20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Reading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Material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s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139" name="pasted-image.pdf" descr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17558" y="2931088"/>
            <a:ext cx="5453088" cy="4529547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allocentric vs. egocentric"/>
          <p:cNvSpPr txBox="1"/>
          <p:nvPr/>
        </p:nvSpPr>
        <p:spPr>
          <a:xfrm>
            <a:off x="8785483" y="1950919"/>
            <a:ext cx="3302186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4000"/>
              </a:lnSpc>
              <a:defRPr sz="2200" b="0"/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allocentric vs. egocentric</a:t>
            </a:r>
          </a:p>
        </p:txBody>
      </p:sp>
      <p:sp>
        <p:nvSpPr>
          <p:cNvPr id="141" name="patient D.F. with grip aperture"/>
          <p:cNvSpPr txBox="1"/>
          <p:nvPr/>
        </p:nvSpPr>
        <p:spPr>
          <a:xfrm>
            <a:off x="9005802" y="7814052"/>
            <a:ext cx="3069751" cy="525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300"/>
              </a:lnSpc>
              <a:defRPr sz="1600" b="0"/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patient D.F. with grip aperture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684564"/>
              </p:ext>
            </p:extLst>
          </p:nvPr>
        </p:nvGraphicFramePr>
        <p:xfrm>
          <a:off x="343322" y="2826377"/>
          <a:ext cx="7074235" cy="46816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1609"/>
                <a:gridCol w="2709949"/>
                <a:gridCol w="2662677"/>
              </a:tblGrid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Factor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Ventral system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Dorsal system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  <a:tr h="431024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Function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Recognition/identification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Visually guided behavior</a:t>
                      </a:r>
                      <a:endParaRPr lang="zh-CN" altLang="en-US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Sensitivity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 charset="0"/>
                          <a:ea typeface="Helvetica Neue" charset="0"/>
                          <a:cs typeface="Helvetica Neue" charset="0"/>
                          <a:sym typeface="Helvetica Neue Light"/>
                        </a:rPr>
                        <a:t>High spatial frequencies - details</a:t>
                      </a:r>
                      <a:endParaRPr lang="zh-CN" alt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High temporal frequencies - motion</a:t>
                      </a:r>
                      <a:endParaRPr lang="zh-CN" altLang="en-US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Memory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Long term stored representations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Only very short-term storage</a:t>
                      </a: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Speed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Relatively slow</a:t>
                      </a:r>
                      <a:endParaRPr lang="zh-CN" altLang="en-US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Relatively fast</a:t>
                      </a: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Consciousness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Typically 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Typically low</a:t>
                      </a: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Frame of reference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Allocentric</a:t>
                      </a:r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 or object-centered</a:t>
                      </a:r>
                      <a:endParaRPr lang="zh-CN" altLang="en-US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Egocentric or viewer-centered</a:t>
                      </a: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Visual input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Mainly </a:t>
                      </a:r>
                      <a:r>
                        <a:rPr lang="en-US" altLang="zh-CN" sz="16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foveal</a:t>
                      </a:r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 or </a:t>
                      </a:r>
                      <a:r>
                        <a:rPr lang="en-US" altLang="zh-CN" sz="16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parafoveal</a:t>
                      </a:r>
                      <a:endParaRPr lang="zh-CN" altLang="en-US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Across retina</a:t>
                      </a:r>
                    </a:p>
                  </a:txBody>
                  <a:tcPr/>
                </a:tc>
              </a:tr>
              <a:tr h="483537"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Monocular vision</a:t>
                      </a:r>
                      <a:endParaRPr lang="zh-CN" altLang="en-US" b="1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Generally reasonably small effects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" charset="0"/>
                          <a:ea typeface="Helvetica" charset="0"/>
                          <a:cs typeface="Helvetica" charset="0"/>
                          <a:sym typeface="Helvetica Neue Light"/>
                        </a:rPr>
                        <a:t>Often large effects e.g. motion parallax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72354"/>
            <a:ext cx="2312640" cy="5155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uman Eye-Brain-Hand System"/>
          <p:cNvSpPr txBox="1"/>
          <p:nvPr/>
        </p:nvSpPr>
        <p:spPr>
          <a:xfrm>
            <a:off x="346459" y="587854"/>
            <a:ext cx="9547485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From Neural Science to Artificial Intelligence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4626" y="8451411"/>
            <a:ext cx="65024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  <a:hlinkClick r:id="rId3"/>
              </a:rPr>
              <a:t>Neural Sicene Inspired Artificial Intelligence</a:t>
            </a:r>
            <a:endParaRPr lang="en-US" altLang="zh-CN" sz="1600" b="0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/>
            <a:r>
              <a:rPr lang="en-US" altLang="zh-CN" sz="1600" b="0" dirty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G</a:t>
            </a:r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rid-like Representations </a:t>
            </a:r>
            <a:r>
              <a:rPr lang="en-US" altLang="zh-CN" sz="1600" b="0" dirty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A</a:t>
            </a:r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  <a:hlinkClick r:id="rId4"/>
              </a:rPr>
              <a:t>gents</a:t>
            </a:r>
            <a:endParaRPr lang="zh-CN" altLang="en-US" sz="1600" b="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13" name="Reading Material:"/>
          <p:cNvSpPr txBox="1"/>
          <p:nvPr/>
        </p:nvSpPr>
        <p:spPr>
          <a:xfrm>
            <a:off x="524626" y="7861506"/>
            <a:ext cx="2370842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800"/>
              </a:lnSpc>
              <a:defRPr sz="20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latin typeface="Century Schoolbook" charset="0"/>
                <a:ea typeface="Century Schoolbook" charset="0"/>
                <a:cs typeface="Century Schoolbook" charset="0"/>
              </a:rPr>
              <a:t>Reading 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Material</a:t>
            </a: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s</a:t>
            </a:r>
            <a:r>
              <a:rPr dirty="0" smtClean="0">
                <a:latin typeface="Century Schoolbook" charset="0"/>
                <a:ea typeface="Century Schoolbook" charset="0"/>
                <a:cs typeface="Century Schoolbook" charset="0"/>
              </a:rPr>
              <a:t>: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6459" y="2044529"/>
            <a:ext cx="1353579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4200"/>
              </a:lnSpc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From a engineering perspective, what works is ultimately all that matters.</a:t>
            </a: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For the purposes then, biological plausibility is a guide, not a strict requirement.</a:t>
            </a:r>
          </a:p>
          <a:p>
            <a:pPr algn="l" defTabSz="457200">
              <a:lnSpc>
                <a:spcPts val="4200"/>
              </a:lnSpc>
              <a:defRPr b="0"/>
            </a:pPr>
            <a:endParaRPr lang="en-US" altLang="zh-CN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4200"/>
              </a:lnSpc>
              <a:defRPr b="0"/>
            </a:pPr>
            <a:r>
              <a:rPr lang="en-US" altLang="zh-CN" sz="2000" dirty="0" smtClean="0">
                <a:latin typeface="Century Schoolbook" charset="0"/>
                <a:ea typeface="Century Schoolbook" charset="0"/>
                <a:cs typeface="Century Schoolbook" charset="0"/>
              </a:rPr>
              <a:t>Example </a:t>
            </a:r>
            <a:r>
              <a:rPr lang="mr-IN" altLang="zh-CN" sz="2000" dirty="0" smtClean="0">
                <a:latin typeface="Century Schoolbook" charset="0"/>
                <a:ea typeface="Century Schoolbook" charset="0"/>
                <a:cs typeface="Century Schoolbook" charset="0"/>
              </a:rPr>
              <a:t>–</a:t>
            </a:r>
            <a:r>
              <a:rPr lang="en-US" altLang="zh-CN" sz="2000" dirty="0" smtClean="0">
                <a:latin typeface="Century Schoolbook" charset="0"/>
                <a:ea typeface="Century Schoolbook" charset="0"/>
                <a:cs typeface="Century Schoolbook" charset="0"/>
              </a:rPr>
              <a:t> From Animal Navigation to Autonomous Driving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784183"/>
              </p:ext>
            </p:extLst>
          </p:nvPr>
        </p:nvGraphicFramePr>
        <p:xfrm>
          <a:off x="524626" y="4669270"/>
          <a:ext cx="9589017" cy="2845434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2162977"/>
                <a:gridCol w="7426040"/>
              </a:tblGrid>
              <a:tr h="474239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Mammals + Birds 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Cognitive map </a:t>
                      </a:r>
                      <a:r>
                        <a:rPr lang="mr-IN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–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:r>
                        <a:rPr lang="en-US" altLang="zh-CN" sz="1800" dirty="0" err="1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Relocalization</a:t>
                      </a:r>
                      <a:endParaRPr lang="en-US" altLang="zh-CN" sz="1800" dirty="0" smtClean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</a:tr>
              <a:tr h="47423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Vision Tracking </a:t>
                      </a:r>
                      <a:r>
                        <a:rPr lang="mr-IN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–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:r>
                        <a:rPr lang="en-US" altLang="zh-CN" sz="1800" dirty="0" err="1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Somato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Sensory</a:t>
                      </a:r>
                      <a:endParaRPr lang="zh-CN" altLang="en-US" sz="1800" dirty="0"/>
                    </a:p>
                  </a:txBody>
                  <a:tcPr/>
                </a:tc>
              </a:tr>
              <a:tr h="47423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Collision Avoidance </a:t>
                      </a:r>
                      <a:r>
                        <a:rPr lang="mr-IN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–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Local Planning - Simulation Based Planning</a:t>
                      </a:r>
                      <a:endParaRPr lang="zh-CN" altLang="en-US" sz="1800" dirty="0"/>
                    </a:p>
                  </a:txBody>
                  <a:tcPr/>
                </a:tc>
              </a:tr>
              <a:tr h="474239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Migrant Bird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Sun </a:t>
                      </a:r>
                      <a:r>
                        <a:rPr lang="mr-IN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–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Inner Clock - Direction</a:t>
                      </a:r>
                      <a:endParaRPr lang="zh-CN" altLang="en-US" sz="18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</a:tr>
              <a:tr h="474239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Mole</a:t>
                      </a:r>
                      <a:endParaRPr lang="zh-CN" altLang="en-US" sz="18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Magnetic Filed </a:t>
                      </a:r>
                      <a:r>
                        <a:rPr lang="mr-IN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–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:r>
                        <a:rPr lang="en-US" altLang="zh-CN" sz="1800" dirty="0" err="1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Somato</a:t>
                      </a:r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Sensory</a:t>
                      </a:r>
                    </a:p>
                  </a:txBody>
                  <a:tcPr/>
                </a:tc>
              </a:tr>
              <a:tr h="474239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Human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dirty="0" smtClean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Reason-Direction</a:t>
                      </a:r>
                      <a:endParaRPr lang="zh-CN" altLang="en-US" sz="18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0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39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1040348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A Reference Task for AI: Grab Something onto Something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472" y="3059084"/>
            <a:ext cx="9051399" cy="4987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88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1040348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A Reference Task for AI: Grab Something onto Something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" name="矩形 1"/>
          <p:cNvSpPr/>
          <p:nvPr/>
        </p:nvSpPr>
        <p:spPr>
          <a:xfrm>
            <a:off x="774007" y="2557357"/>
            <a:ext cx="1144570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4200"/>
              </a:lnSpc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A clear definition of a target is NOT at ALL a clear definition of a task</a:t>
            </a:r>
          </a:p>
          <a:p>
            <a:pPr algn="l" defTabSz="457200">
              <a:lnSpc>
                <a:spcPts val="4200"/>
              </a:lnSpc>
              <a:defRPr b="0"/>
            </a:pPr>
            <a:endParaRPr lang="en-US" altLang="zh-CN" dirty="0" smtClean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Do we have the 3D map or not?</a:t>
            </a: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Target platform fixed or not?</a:t>
            </a: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Obstacle move or not?</a:t>
            </a: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Camera move or not?</a:t>
            </a: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DOF of robotic?</a:t>
            </a:r>
          </a:p>
          <a:p>
            <a:pPr marL="342900" indent="-342900" algn="l" defTabSz="457200">
              <a:lnSpc>
                <a:spcPts val="4200"/>
              </a:lnSpc>
              <a:buFont typeface="Arial" charset="0"/>
              <a:buChar char="•"/>
              <a:defRPr b="0"/>
            </a:pPr>
            <a:r>
              <a:rPr lang="en-US" altLang="zh-CN" dirty="0">
                <a:latin typeface="Century Schoolbook" charset="0"/>
                <a:ea typeface="Century Schoolbook" charset="0"/>
                <a:cs typeface="Century Schoolbook" charset="0"/>
              </a:rPr>
              <a:t>Object hard or soft</a:t>
            </a:r>
            <a:r>
              <a:rPr lang="en-US" altLang="zh-CN" dirty="0" smtClean="0">
                <a:latin typeface="Century Schoolbook" charset="0"/>
                <a:ea typeface="Century Schoolbook" charset="0"/>
                <a:cs typeface="Century Schoolbook" charset="0"/>
              </a:rPr>
              <a:t>? </a:t>
            </a:r>
            <a:endParaRPr lang="en-US" altLang="zh-CN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269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1040348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A Reference Task for AI: Grab Something onto Something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715" y="2610196"/>
            <a:ext cx="9051399" cy="498717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499682" y="3584413"/>
            <a:ext cx="18229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</a:rPr>
              <a:t>This </a:t>
            </a:r>
            <a:r>
              <a:rPr lang="en-US" altLang="zh-CN" sz="1600" b="0" smtClean="0">
                <a:latin typeface="Century Schoolbook" charset="0"/>
                <a:ea typeface="Century Schoolbook" charset="0"/>
                <a:cs typeface="Century Schoolbook" charset="0"/>
              </a:rPr>
              <a:t>is the target</a:t>
            </a:r>
            <a:endParaRPr lang="zh-CN" altLang="en-US" sz="1600" b="0" dirty="0"/>
          </a:p>
        </p:txBody>
      </p:sp>
      <p:cxnSp>
        <p:nvCxnSpPr>
          <p:cNvPr id="8" name="直线箭头连接符 7"/>
          <p:cNvCxnSpPr/>
          <p:nvPr/>
        </p:nvCxnSpPr>
        <p:spPr>
          <a:xfrm>
            <a:off x="4322618" y="3990109"/>
            <a:ext cx="997527" cy="935377"/>
          </a:xfrm>
          <a:prstGeom prst="straightConnector1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矩形 11"/>
          <p:cNvSpPr/>
          <p:nvPr/>
        </p:nvSpPr>
        <p:spPr>
          <a:xfrm>
            <a:off x="1782968" y="4288520"/>
            <a:ext cx="17684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</a:rPr>
              <a:t>This is the plane</a:t>
            </a:r>
            <a:endParaRPr lang="zh-CN" altLang="en-US" sz="1600" b="0" dirty="0"/>
          </a:p>
        </p:txBody>
      </p:sp>
      <p:cxnSp>
        <p:nvCxnSpPr>
          <p:cNvPr id="13" name="直线箭头连接符 12"/>
          <p:cNvCxnSpPr/>
          <p:nvPr/>
        </p:nvCxnSpPr>
        <p:spPr>
          <a:xfrm>
            <a:off x="3551402" y="4627074"/>
            <a:ext cx="1452860" cy="476941"/>
          </a:xfrm>
          <a:prstGeom prst="straightConnector1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矩形 15"/>
          <p:cNvSpPr/>
          <p:nvPr/>
        </p:nvSpPr>
        <p:spPr>
          <a:xfrm>
            <a:off x="734179" y="2189271"/>
            <a:ext cx="683040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200" b="0" dirty="0" smtClean="0">
                <a:latin typeface="Century Schoolbook" charset="0"/>
                <a:ea typeface="Century Schoolbook" charset="0"/>
                <a:cs typeface="Century Schoolbook" charset="0"/>
              </a:rPr>
              <a:t>Task: put something on the target plane </a:t>
            </a:r>
            <a:endParaRPr lang="zh-CN" altLang="en-US" sz="2200" b="0" dirty="0"/>
          </a:p>
        </p:txBody>
      </p:sp>
      <p:pic>
        <p:nvPicPr>
          <p:cNvPr id="9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949" y="59368"/>
            <a:ext cx="2312640" cy="5155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10403489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A Reference Task for AI: Grab Something onto Something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715" y="2610196"/>
            <a:ext cx="9051399" cy="4987175"/>
          </a:xfrm>
          <a:prstGeom prst="rect">
            <a:avLst/>
          </a:prstGeom>
        </p:spPr>
      </p:pic>
      <p:cxnSp>
        <p:nvCxnSpPr>
          <p:cNvPr id="53" name="直线箭头连接符 52"/>
          <p:cNvCxnSpPr/>
          <p:nvPr/>
        </p:nvCxnSpPr>
        <p:spPr>
          <a:xfrm flipH="1">
            <a:off x="5949654" y="5793969"/>
            <a:ext cx="216132" cy="71489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曲线连接符 7"/>
          <p:cNvCxnSpPr/>
          <p:nvPr/>
        </p:nvCxnSpPr>
        <p:spPr>
          <a:xfrm rot="10800000" flipV="1">
            <a:off x="5459204" y="5810595"/>
            <a:ext cx="1197033" cy="448887"/>
          </a:xfrm>
          <a:prstGeom prst="curvedConnector3">
            <a:avLst>
              <a:gd name="adj1" fmla="val -125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4" name="矩形 53"/>
          <p:cNvSpPr/>
          <p:nvPr/>
        </p:nvSpPr>
        <p:spPr>
          <a:xfrm>
            <a:off x="3958471" y="6090206"/>
            <a:ext cx="15007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</a:rPr>
              <a:t>Moving object</a:t>
            </a:r>
            <a:endParaRPr lang="zh-CN" altLang="en-US" sz="1600" b="0" dirty="0"/>
          </a:p>
        </p:txBody>
      </p:sp>
      <p:sp>
        <p:nvSpPr>
          <p:cNvPr id="55" name="矩形 54"/>
          <p:cNvSpPr/>
          <p:nvPr/>
        </p:nvSpPr>
        <p:spPr>
          <a:xfrm>
            <a:off x="5049709" y="6539094"/>
            <a:ext cx="1712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0" dirty="0" smtClean="0">
                <a:latin typeface="Century Schoolbook" charset="0"/>
                <a:ea typeface="Century Schoolbook" charset="0"/>
                <a:cs typeface="Century Schoolbook" charset="0"/>
              </a:rPr>
              <a:t>Moving obstacle</a:t>
            </a:r>
            <a:endParaRPr lang="zh-CN" altLang="en-US" sz="1600" b="0" dirty="0"/>
          </a:p>
        </p:txBody>
      </p:sp>
      <p:pic>
        <p:nvPicPr>
          <p:cNvPr id="9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085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roposed DeeCamp Task Pipeline"/>
          <p:cNvSpPr txBox="1"/>
          <p:nvPr/>
        </p:nvSpPr>
        <p:spPr>
          <a:xfrm>
            <a:off x="257460" y="521254"/>
            <a:ext cx="4203074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000"/>
              </a:lnSpc>
              <a:defRPr sz="3000" b="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latin typeface="Century Schoolbook" charset="0"/>
                <a:ea typeface="Century Schoolbook" charset="0"/>
                <a:cs typeface="Century Schoolbook" charset="0"/>
              </a:rPr>
              <a:t>Reference Architecture</a:t>
            </a:r>
            <a:endParaRPr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l" defTabSz="457200">
              <a:lnSpc>
                <a:spcPts val="5600"/>
              </a:lnSpc>
              <a:defRPr sz="3500" b="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6" name="文本框 5"/>
          <p:cNvSpPr txBox="1"/>
          <p:nvPr/>
        </p:nvSpPr>
        <p:spPr>
          <a:xfrm>
            <a:off x="4647786" y="5987117"/>
            <a:ext cx="3683991" cy="4719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Planning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82881" y="3484653"/>
            <a:ext cx="3145653" cy="4719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Object Recognition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47785" y="3495721"/>
            <a:ext cx="3683991" cy="194925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0" dirty="0" smtClean="0"/>
              <a:t>3D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Vision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b="0" dirty="0"/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24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24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b="0" dirty="0"/>
          </a:p>
        </p:txBody>
      </p:sp>
      <p:sp>
        <p:nvSpPr>
          <p:cNvPr id="11" name="文本框 10"/>
          <p:cNvSpPr txBox="1"/>
          <p:nvPr/>
        </p:nvSpPr>
        <p:spPr>
          <a:xfrm>
            <a:off x="4647785" y="7085850"/>
            <a:ext cx="3683991" cy="4719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Motion Control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2882" y="5991094"/>
            <a:ext cx="3145652" cy="157992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0" dirty="0" smtClean="0"/>
              <a:t>Simulation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b="0" dirty="0"/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b="0" dirty="0" smtClean="0"/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b="0" dirty="0"/>
          </a:p>
        </p:txBody>
      </p:sp>
      <p:sp>
        <p:nvSpPr>
          <p:cNvPr id="8" name="矩形 7"/>
          <p:cNvSpPr/>
          <p:nvPr/>
        </p:nvSpPr>
        <p:spPr>
          <a:xfrm>
            <a:off x="5208820" y="4002131"/>
            <a:ext cx="2561919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1600" b="0" dirty="0"/>
              <a:t>3D Meshing (single frame)</a:t>
            </a:r>
            <a:endParaRPr lang="zh-CN" altLang="en-US" sz="1600" b="0" dirty="0"/>
          </a:p>
        </p:txBody>
      </p:sp>
      <p:sp>
        <p:nvSpPr>
          <p:cNvPr id="14" name="矩形 13"/>
          <p:cNvSpPr/>
          <p:nvPr/>
        </p:nvSpPr>
        <p:spPr>
          <a:xfrm>
            <a:off x="5401984" y="4402285"/>
            <a:ext cx="2175597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1600" b="0" dirty="0" smtClean="0"/>
              <a:t>Geometry recognition</a:t>
            </a:r>
            <a:endParaRPr lang="zh-CN" altLang="en-US" sz="1600" b="0" dirty="0"/>
          </a:p>
        </p:txBody>
      </p:sp>
      <p:sp>
        <p:nvSpPr>
          <p:cNvPr id="15" name="矩形 14"/>
          <p:cNvSpPr/>
          <p:nvPr/>
        </p:nvSpPr>
        <p:spPr>
          <a:xfrm>
            <a:off x="5580721" y="4841284"/>
            <a:ext cx="1818126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1600" b="0" dirty="0" smtClean="0"/>
              <a:t>Depth Processing</a:t>
            </a:r>
            <a:endParaRPr lang="zh-CN" altLang="en-US" sz="1600" b="0" dirty="0"/>
          </a:p>
        </p:txBody>
      </p:sp>
      <p:sp>
        <p:nvSpPr>
          <p:cNvPr id="16" name="矩形 15"/>
          <p:cNvSpPr/>
          <p:nvPr/>
        </p:nvSpPr>
        <p:spPr>
          <a:xfrm>
            <a:off x="1324015" y="6490815"/>
            <a:ext cx="2063385" cy="8309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1600" b="0" dirty="0" smtClean="0"/>
              <a:t>Arm Simulation</a:t>
            </a:r>
          </a:p>
          <a:p>
            <a:r>
              <a:rPr lang="en-US" altLang="zh-CN" sz="1600" b="0" dirty="0" smtClean="0"/>
              <a:t>3D World </a:t>
            </a:r>
            <a:r>
              <a:rPr lang="en-US" altLang="zh-CN" sz="1600" b="0" dirty="0"/>
              <a:t>S</a:t>
            </a:r>
            <a:r>
              <a:rPr lang="en-US" altLang="zh-CN" sz="1600" b="0" dirty="0" smtClean="0"/>
              <a:t>imulation</a:t>
            </a:r>
          </a:p>
          <a:p>
            <a:r>
              <a:rPr lang="en-US" altLang="zh-CN" sz="1600" b="0" dirty="0" smtClean="0"/>
              <a:t>Physical Engine</a:t>
            </a:r>
            <a:endParaRPr lang="zh-CN" altLang="en-US" sz="1600" b="0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3996266" y="3727325"/>
            <a:ext cx="524933" cy="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线箭头连接符 22"/>
          <p:cNvCxnSpPr/>
          <p:nvPr/>
        </p:nvCxnSpPr>
        <p:spPr>
          <a:xfrm>
            <a:off x="3996266" y="6199592"/>
            <a:ext cx="524933" cy="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线箭头连接符 23"/>
          <p:cNvCxnSpPr/>
          <p:nvPr/>
        </p:nvCxnSpPr>
        <p:spPr>
          <a:xfrm>
            <a:off x="6519333" y="5495772"/>
            <a:ext cx="0" cy="35560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线箭头连接符 26"/>
          <p:cNvCxnSpPr/>
          <p:nvPr/>
        </p:nvCxnSpPr>
        <p:spPr>
          <a:xfrm>
            <a:off x="6519333" y="6558547"/>
            <a:ext cx="0" cy="35560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文本框 28"/>
          <p:cNvSpPr txBox="1"/>
          <p:nvPr/>
        </p:nvSpPr>
        <p:spPr>
          <a:xfrm>
            <a:off x="4946506" y="2464053"/>
            <a:ext cx="3145653" cy="4719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0" smtClean="0"/>
              <a:t>Depth Camera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0" name="直线箭头连接符 29"/>
          <p:cNvCxnSpPr/>
          <p:nvPr/>
        </p:nvCxnSpPr>
        <p:spPr>
          <a:xfrm>
            <a:off x="6489779" y="3054508"/>
            <a:ext cx="0" cy="35560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文本框 30"/>
          <p:cNvSpPr txBox="1"/>
          <p:nvPr/>
        </p:nvSpPr>
        <p:spPr>
          <a:xfrm>
            <a:off x="9603172" y="5010561"/>
            <a:ext cx="3145653" cy="471924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0" dirty="0" smtClean="0"/>
              <a:t>Extrinsic Calibration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2" name="直线箭头连接符 31"/>
          <p:cNvCxnSpPr/>
          <p:nvPr/>
        </p:nvCxnSpPr>
        <p:spPr>
          <a:xfrm>
            <a:off x="8576318" y="3720615"/>
            <a:ext cx="906349" cy="1120669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直线箭头连接符 33"/>
          <p:cNvCxnSpPr/>
          <p:nvPr/>
        </p:nvCxnSpPr>
        <p:spPr>
          <a:xfrm flipV="1">
            <a:off x="8576318" y="5673572"/>
            <a:ext cx="1026854" cy="1470747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160" y="5754"/>
            <a:ext cx="2312640" cy="5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70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585</Words>
  <Application>Microsoft Macintosh PowerPoint</Application>
  <PresentationFormat>自定义</PresentationFormat>
  <Paragraphs>182</Paragraphs>
  <Slides>15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Century</vt:lpstr>
      <vt:lpstr>Century Schoolbook</vt:lpstr>
      <vt:lpstr>Courier</vt:lpstr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PingFang SC Regular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用户</cp:lastModifiedBy>
  <cp:revision>60</cp:revision>
  <dcterms:modified xsi:type="dcterms:W3CDTF">2018-07-06T10:58:37Z</dcterms:modified>
</cp:coreProperties>
</file>